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344" r:id="rId3"/>
    <p:sldId id="321" r:id="rId4"/>
    <p:sldId id="428" r:id="rId5"/>
    <p:sldId id="450" r:id="rId6"/>
    <p:sldId id="451" r:id="rId7"/>
    <p:sldId id="452" r:id="rId8"/>
    <p:sldId id="453" r:id="rId9"/>
    <p:sldId id="454" r:id="rId10"/>
    <p:sldId id="422" r:id="rId11"/>
    <p:sldId id="457" r:id="rId12"/>
    <p:sldId id="448" r:id="rId13"/>
    <p:sldId id="460" r:id="rId14"/>
    <p:sldId id="461" r:id="rId15"/>
    <p:sldId id="462" r:id="rId16"/>
    <p:sldId id="465" r:id="rId17"/>
    <p:sldId id="466" r:id="rId18"/>
    <p:sldId id="467" r:id="rId19"/>
    <p:sldId id="468" r:id="rId20"/>
    <p:sldId id="469" r:id="rId21"/>
    <p:sldId id="470" r:id="rId22"/>
    <p:sldId id="362" r:id="rId23"/>
    <p:sldId id="471" r:id="rId24"/>
    <p:sldId id="472" r:id="rId25"/>
    <p:sldId id="323" r:id="rId26"/>
    <p:sldId id="365" r:id="rId27"/>
    <p:sldId id="473" r:id="rId28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57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15641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7314" y="205042"/>
            <a:ext cx="1530566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967"/>
            <a:ext cx="3592864" cy="359042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7664450" y="1727628"/>
            <a:ext cx="823913" cy="290585"/>
          </a:xfrm>
          <a:prstGeom prst="rect">
            <a:avLst/>
          </a:prstGeom>
          <a:noFill/>
          <a:ln w="12700">
            <a:noFill/>
          </a:ln>
        </p:spPr>
        <p:txBody>
          <a:bodyPr lIns="45711" rIns="45711" anchor="t" anchorCtr="0"/>
          <a:lstStyle/>
          <a:p>
            <a:pPr lvl="0"/>
            <a:r>
              <a:rPr lang="zh-CN" altLang="en-US" sz="24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73550" y="1208387"/>
            <a:ext cx="3390900" cy="8102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1" tIns="45711" rIns="45711" bIns="45711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45363" y="2305621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544513" y="436671"/>
            <a:ext cx="261938" cy="2731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55308" y="466841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593775"/>
            <a:ext cx="735012" cy="3604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4595"/>
            <a:ext cx="1363345" cy="305511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544513" y="436671"/>
            <a:ext cx="261938" cy="2731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55308" y="466841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593775"/>
            <a:ext cx="735012" cy="3604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4595"/>
            <a:ext cx="1363345" cy="305511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4811713" y="2299269"/>
            <a:ext cx="3598863" cy="92202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1" rIns="45711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54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54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4219575" y="1854659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8218488" y="3002706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2200275" y="3963381"/>
            <a:ext cx="776288" cy="268354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288" y="1206799"/>
            <a:ext cx="2608263" cy="26057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3874"/>
            <a:ext cx="7772400" cy="1099796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07454"/>
            <a:ext cx="6400800" cy="131120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1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55740"/>
            <a:ext cx="2133600" cy="27311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09698FF-A90F-41AB-BE82-914EC2C70C78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2020/1/12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55740"/>
            <a:ext cx="2895600" cy="27311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55740"/>
            <a:ext cx="2133600" cy="273118"/>
          </a:xfrm>
        </p:spPr>
        <p:txBody>
          <a:bodyPr/>
          <a:lstStyle/>
          <a:p>
            <a:pPr lvl="0" eaLnBrk="1" fontAlgn="auto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88117"/>
            <a:ext cx="7886700" cy="1095646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593775"/>
            <a:ext cx="735012" cy="3604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0" y="4584248"/>
            <a:ext cx="736600" cy="358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327025" y="300112"/>
            <a:ext cx="725488" cy="69708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284163" y="341398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913" y="3413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0450" y="832056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36"/>
            <a:ext cx="2743200" cy="36521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36"/>
            <a:ext cx="4114800" cy="36521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36"/>
            <a:ext cx="2743200" cy="36521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4638236"/>
            <a:ext cx="736600" cy="358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327025" y="300112"/>
            <a:ext cx="725488" cy="69708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284163" y="341398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913" y="3413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0450" y="832056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36"/>
            <a:ext cx="2743200" cy="36521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36"/>
            <a:ext cx="4114800" cy="36521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36"/>
            <a:ext cx="2743200" cy="36521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327025" y="300112"/>
            <a:ext cx="725488" cy="69708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284163" y="341398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913" y="3413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0450" y="832056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4638236"/>
            <a:ext cx="736600" cy="358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544513" y="436671"/>
            <a:ext cx="261938" cy="2731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555308" y="466841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593775"/>
            <a:ext cx="735012" cy="3604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595"/>
            <a:ext cx="1363345" cy="305511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4638236"/>
            <a:ext cx="736600" cy="358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544513" y="436671"/>
            <a:ext cx="261938" cy="2731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55308" y="466841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4595"/>
            <a:ext cx="1363345" cy="305511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36"/>
            <a:ext cx="2743200" cy="36521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36"/>
            <a:ext cx="4114800" cy="36521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36"/>
            <a:ext cx="2743200" cy="36521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544513" y="436671"/>
            <a:ext cx="261938" cy="2731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55308" y="466841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593775"/>
            <a:ext cx="735012" cy="3604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4595"/>
            <a:ext cx="1363345" cy="305511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924"/>
            <a:ext cx="2743200" cy="36521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924"/>
            <a:ext cx="4114800" cy="3652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924"/>
            <a:ext cx="2743200" cy="36521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628650" y="273118"/>
            <a:ext cx="7886700" cy="1095646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628650" y="1368764"/>
            <a:ext cx="7886700" cy="3761719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7629525" y="198487"/>
            <a:ext cx="1298575" cy="401736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26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27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med"/>
  <p:hf sldNum="0" hdr="0" ftr="0" dt="0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3925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17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89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1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33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53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25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1997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69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050417" y="1002349"/>
            <a:ext cx="306324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第十八章  第二节</a:t>
            </a:r>
            <a:endParaRPr lang="zh-CN" sz="40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Shape 40"/>
          <p:cNvSpPr/>
          <p:nvPr/>
        </p:nvSpPr>
        <p:spPr>
          <a:xfrm>
            <a:off x="4406036" y="1702483"/>
            <a:ext cx="4352002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zh-CN" sz="5400" b="1" baseline="-25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科学探究</a:t>
            </a:r>
            <a:r>
              <a:rPr lang="zh-CN" altLang="zh-CN" sz="5400" b="1" baseline="-25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：</a:t>
            </a:r>
            <a:endParaRPr lang="en-US" altLang="zh-CN" sz="5400" b="1" baseline="-250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zh-CN" sz="5400" b="1" baseline="-25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怎样</a:t>
            </a:r>
            <a:r>
              <a:rPr lang="zh-CN" altLang="zh-CN" sz="5400" b="1" baseline="-25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产生感应电流</a:t>
            </a: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238885" cy="305435"/>
          </a:xfrm>
        </p:spPr>
        <p:txBody>
          <a:bodyPr/>
          <a:lstStyle/>
          <a:p>
            <a:r>
              <a:rPr lang="zh-CN" altLang="en-US"/>
              <a:t>动圈式话筒</a:t>
            </a:r>
          </a:p>
        </p:txBody>
      </p:sp>
      <p:sp>
        <p:nvSpPr>
          <p:cNvPr id="33" name="文本框 11"/>
          <p:cNvSpPr txBox="1">
            <a:spLocks noChangeArrowheads="1"/>
          </p:cNvSpPr>
          <p:nvPr/>
        </p:nvSpPr>
        <p:spPr bwMode="auto">
          <a:xfrm>
            <a:off x="768350" y="709930"/>
            <a:ext cx="7226300" cy="10147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思考：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当你唱卡拉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OK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时，要用到话筒（麦克风），你知道动圈式话筒的原理吗？</a:t>
            </a:r>
          </a:p>
        </p:txBody>
      </p:sp>
      <p:sp>
        <p:nvSpPr>
          <p:cNvPr id="34" name="文本框 1"/>
          <p:cNvSpPr txBox="1"/>
          <p:nvPr/>
        </p:nvSpPr>
        <p:spPr>
          <a:xfrm>
            <a:off x="779463" y="1717993"/>
            <a:ext cx="7345363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如图所示是动圈式话筒的结构示意图，它是将声信号转换成电信号的装置，它主要由永久磁体、线圈和膜片组成，它是利用</a:t>
            </a:r>
            <a:r>
              <a:rPr kumimoji="0" lang="zh-CN" altLang="zh-CN" sz="2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电磁感应现象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的原理制成的。</a:t>
            </a:r>
          </a:p>
        </p:txBody>
      </p:sp>
      <p:pic>
        <p:nvPicPr>
          <p:cNvPr id="18449" name="图片 11" descr="142040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4388" y="3054668"/>
            <a:ext cx="351155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238885" cy="305435"/>
          </a:xfrm>
        </p:spPr>
        <p:txBody>
          <a:bodyPr/>
          <a:lstStyle/>
          <a:p>
            <a:r>
              <a:rPr lang="zh-CN" altLang="en-US"/>
              <a:t>动圈式话筒</a:t>
            </a:r>
          </a:p>
        </p:txBody>
      </p:sp>
      <p:sp>
        <p:nvSpPr>
          <p:cNvPr id="20" name="文本框 1"/>
          <p:cNvSpPr txBox="1"/>
          <p:nvPr/>
        </p:nvSpPr>
        <p:spPr>
          <a:xfrm>
            <a:off x="1192848" y="1290638"/>
            <a:ext cx="6624638" cy="1938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000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动圈式话筒的工作原理：</a:t>
            </a:r>
            <a:endParaRPr kumimoji="0" lang="en-US" altLang="zh-CN" sz="2000" kern="1200" cap="none" spc="0" normalizeH="0" baseline="0" noProof="0" dirty="0">
              <a:solidFill>
                <a:srgbClr val="FF0000"/>
              </a:solidFill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000" kern="1200" cap="none" spc="0" normalizeH="0" baseline="0" noProof="0" dirty="0"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当对着话筒说话或唱歌时，声音使膜片振动，与膜片相连的线圈也跟着一起振动，线圈在磁场中切割磁感线产生感应电流，这样就将声信号转换成电信号。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12290" name="TextBox 4"/>
          <p:cNvSpPr/>
          <p:nvPr/>
        </p:nvSpPr>
        <p:spPr>
          <a:xfrm>
            <a:off x="567055" y="1364615"/>
            <a:ext cx="5192713" cy="1092506"/>
          </a:xfrm>
          <a:prstGeom prst="roundRect">
            <a:avLst>
              <a:gd name="adj" fmla="val 12153"/>
            </a:avLst>
          </a:pr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chemeClr val="bg2">
                <a:lumMod val="40000"/>
                <a:lumOff val="60000"/>
                <a:alpha val="40000"/>
              </a:scheme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（</a:t>
            </a:r>
            <a:r>
              <a:rPr kumimoji="0" lang="en-US" altLang="x-none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1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）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观察手摇发电机的构造；</a:t>
            </a:r>
            <a:endParaRPr kumimoji="0" lang="zh-CN" altLang="en-US" sz="200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微软雅黑" panose="020B0503020204020204" charset="-122"/>
              <a:cs typeface="+mn-cs"/>
            </a:endParaRPr>
          </a:p>
          <a:p>
            <a:pPr marL="836930" marR="0" lvl="0" indent="-83693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（</a:t>
            </a:r>
            <a:r>
              <a:rPr kumimoji="0" lang="en-US" altLang="x-none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2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）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观察发电机对小灯泡亮度的影响。</a:t>
            </a:r>
            <a:endParaRPr kumimoji="0" lang="zh-CN" altLang="en-US" sz="200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2" name="Text Box 9"/>
          <p:cNvSpPr txBox="1"/>
          <p:nvPr/>
        </p:nvSpPr>
        <p:spPr>
          <a:xfrm>
            <a:off x="567055" y="811213"/>
            <a:ext cx="72009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1.</a:t>
            </a:r>
            <a:r>
              <a:rPr kumimoji="0" lang="zh-CN" altLang="en-US" sz="20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发电机发出的电流的大小和方向是变化的。</a:t>
            </a:r>
            <a:endParaRPr kumimoji="0" lang="zh-CN" altLang="en-US" sz="20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4" name="TextBox 5"/>
          <p:cNvSpPr/>
          <p:nvPr/>
        </p:nvSpPr>
        <p:spPr>
          <a:xfrm>
            <a:off x="501968" y="3259138"/>
            <a:ext cx="7920037" cy="1506537"/>
          </a:xfrm>
          <a:custGeom>
            <a:avLst/>
            <a:gdLst>
              <a:gd name="txL" fmla="*/ 0 w 7920037"/>
              <a:gd name="txT" fmla="*/ 0 h 1506858"/>
              <a:gd name="txR" fmla="*/ 7920037 w 7920037"/>
              <a:gd name="txB" fmla="*/ 1506858 h 1506858"/>
            </a:gdLst>
            <a:ahLst/>
            <a:cxnLst>
              <a:cxn ang="0">
                <a:pos x="7920037" y="753269"/>
              </a:cxn>
              <a:cxn ang="5898240">
                <a:pos x="3960019" y="1506537"/>
              </a:cxn>
              <a:cxn ang="11796480">
                <a:pos x="0" y="753269"/>
              </a:cxn>
              <a:cxn ang="17694720">
                <a:pos x="3960019" y="0"/>
              </a:cxn>
            </a:cxnLst>
            <a:rect l="txL" t="txT" r="txR" b="txB"/>
            <a:pathLst>
              <a:path w="7920037" h="1506858">
                <a:moveTo>
                  <a:pt x="0" y="0"/>
                </a:moveTo>
                <a:lnTo>
                  <a:pt x="7668888" y="0"/>
                </a:lnTo>
                <a:lnTo>
                  <a:pt x="7920037" y="251148"/>
                </a:lnTo>
                <a:lnTo>
                  <a:pt x="7920037" y="1506858"/>
                </a:lnTo>
                <a:lnTo>
                  <a:pt x="251148" y="1506858"/>
                </a:lnTo>
                <a:lnTo>
                  <a:pt x="0" y="1255709"/>
                </a:lnTo>
                <a:lnTo>
                  <a:pt x="0" y="0"/>
                </a:lnTo>
                <a:close/>
              </a:path>
            </a:pathLst>
          </a:custGeom>
          <a:solidFill>
            <a:srgbClr val="D6F5F5"/>
          </a:solidFill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小灯泡发光说明电路中有了电流。线圈转得越快，小灯泡越亮，说明感应电流越大。</a:t>
            </a:r>
          </a:p>
        </p:txBody>
      </p:sp>
      <p:pic>
        <p:nvPicPr>
          <p:cNvPr id="12291" name="图片 3" descr="20.5-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8830" y="911860"/>
            <a:ext cx="2752090" cy="24206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 animBg="1"/>
      <p:bldP spid="12292" grpId="0"/>
      <p:bldP spid="1229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24579" name="TextBox 4"/>
          <p:cNvSpPr/>
          <p:nvPr/>
        </p:nvSpPr>
        <p:spPr>
          <a:xfrm>
            <a:off x="303213" y="780098"/>
            <a:ext cx="7504112" cy="594971"/>
          </a:xfrm>
          <a:prstGeom prst="roundRect">
            <a:avLst>
              <a:gd name="adj" fmla="val 12153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）检验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微软雅黑" panose="020B0503020204020204" charset="-122"/>
              </a:rPr>
              <a:t>手摇发电机电流方向的变化。</a:t>
            </a:r>
          </a:p>
        </p:txBody>
      </p:sp>
      <p:pic>
        <p:nvPicPr>
          <p:cNvPr id="24580" name="Picture 5" descr="`FQW3[RD(WCXWWWR]WL{`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5055" y="1445895"/>
            <a:ext cx="381952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5"/>
          <p:cNvSpPr/>
          <p:nvPr/>
        </p:nvSpPr>
        <p:spPr>
          <a:xfrm>
            <a:off x="303530" y="3835083"/>
            <a:ext cx="7693025" cy="666750"/>
          </a:xfrm>
          <a:custGeom>
            <a:avLst/>
            <a:gdLst>
              <a:gd name="txL" fmla="*/ 0 w 7693025"/>
              <a:gd name="txT" fmla="*/ 0 h 666115"/>
              <a:gd name="txR" fmla="*/ 7693025 w 7693025"/>
              <a:gd name="txB" fmla="*/ 666115 h 666115"/>
            </a:gdLst>
            <a:ahLst/>
            <a:cxnLst>
              <a:cxn ang="0">
                <a:pos x="7693025" y="333374"/>
              </a:cxn>
              <a:cxn ang="5898240">
                <a:pos x="3846513" y="666750"/>
              </a:cxn>
              <a:cxn ang="11796480">
                <a:pos x="0" y="333374"/>
              </a:cxn>
              <a:cxn ang="17694720">
                <a:pos x="3846513" y="0"/>
              </a:cxn>
            </a:cxnLst>
            <a:rect l="txL" t="txT" r="txR" b="txB"/>
            <a:pathLst>
              <a:path w="7693025" h="666115">
                <a:moveTo>
                  <a:pt x="0" y="0"/>
                </a:moveTo>
                <a:lnTo>
                  <a:pt x="7582003" y="0"/>
                </a:lnTo>
                <a:lnTo>
                  <a:pt x="7693025" y="111021"/>
                </a:lnTo>
                <a:lnTo>
                  <a:pt x="7693025" y="666115"/>
                </a:lnTo>
                <a:lnTo>
                  <a:pt x="111021" y="666115"/>
                </a:lnTo>
                <a:lnTo>
                  <a:pt x="0" y="555093"/>
                </a:lnTo>
                <a:lnTo>
                  <a:pt x="0" y="0"/>
                </a:lnTo>
                <a:close/>
              </a:path>
            </a:pathLst>
          </a:custGeom>
          <a:solidFill>
            <a:srgbClr val="D6F5F5"/>
          </a:solidFill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二极管交替发光，说明产生的电流方向不停在改变。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25603" name="文本框 32770"/>
          <p:cNvSpPr txBox="1"/>
          <p:nvPr/>
        </p:nvSpPr>
        <p:spPr>
          <a:xfrm>
            <a:off x="1562100" y="709930"/>
            <a:ext cx="63706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观察手摇发电机的模型，了解它的构造</a:t>
            </a:r>
          </a:p>
        </p:txBody>
      </p:sp>
      <p:pic>
        <p:nvPicPr>
          <p:cNvPr id="32772" name="图片 32771" descr="27t0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1467485"/>
            <a:ext cx="4400550" cy="2978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15362" name="TextBox 4"/>
          <p:cNvSpPr txBox="1"/>
          <p:nvPr/>
        </p:nvSpPr>
        <p:spPr>
          <a:xfrm>
            <a:off x="969963" y="1157288"/>
            <a:ext cx="82804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）发电机的构造</a:t>
            </a:r>
            <a:r>
              <a:rPr lang="en-US" altLang="zh-CN" sz="2000" dirty="0">
                <a:latin typeface="黑体" panose="02010609060101010101" pitchFamily="49" charset="-122"/>
                <a:ea typeface="微软雅黑" panose="020B050302020402020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　　  发电机由转子和定子两部分组成。</a:t>
            </a:r>
            <a:endParaRPr lang="en-US" altLang="zh-CN" sz="2000" dirty="0">
              <a:latin typeface="黑体" panose="02010609060101010101" pitchFamily="49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微软雅黑" panose="020B0503020204020204" charset="-122"/>
              </a:rPr>
              <a:t>　　  大型发电机一般采用磁极旋转的方式来发电。</a:t>
            </a:r>
          </a:p>
        </p:txBody>
      </p:sp>
      <p:grpSp>
        <p:nvGrpSpPr>
          <p:cNvPr id="3" name="组合 15366"/>
          <p:cNvGrpSpPr/>
          <p:nvPr/>
        </p:nvGrpSpPr>
        <p:grpSpPr>
          <a:xfrm>
            <a:off x="3116580" y="2633980"/>
            <a:ext cx="2724785" cy="2311605"/>
            <a:chOff x="1433" y="2082"/>
            <a:chExt cx="2694" cy="2232"/>
          </a:xfrm>
        </p:grpSpPr>
        <p:pic>
          <p:nvPicPr>
            <p:cNvPr id="26630" name="图片 2" descr="发电机穿转子.bmp"/>
            <p:cNvPicPr>
              <a:picLocks noChangeAspect="1"/>
            </p:cNvPicPr>
            <p:nvPr/>
          </p:nvPicPr>
          <p:blipFill>
            <a:blip r:embed="rId2"/>
            <a:srcRect b="9924"/>
            <a:stretch>
              <a:fillRect/>
            </a:stretch>
          </p:blipFill>
          <p:spPr>
            <a:xfrm>
              <a:off x="1433" y="2082"/>
              <a:ext cx="2694" cy="18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Box 6"/>
            <p:cNvSpPr txBox="1"/>
            <p:nvPr/>
          </p:nvSpPr>
          <p:spPr>
            <a:xfrm>
              <a:off x="1508" y="3929"/>
              <a:ext cx="2594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大型发电机安装转子</a:t>
              </a:r>
            </a:p>
          </p:txBody>
        </p:sp>
      </p:grpSp>
      <p:sp>
        <p:nvSpPr>
          <p:cNvPr id="19465" name="TextBox 2"/>
          <p:cNvSpPr txBox="1"/>
          <p:nvPr/>
        </p:nvSpPr>
        <p:spPr>
          <a:xfrm>
            <a:off x="965200" y="709613"/>
            <a:ext cx="43926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0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2.</a:t>
            </a:r>
            <a:r>
              <a:rPr kumimoji="0" lang="zh-CN" altLang="en-US" sz="20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微软雅黑" panose="020B0503020204020204" charset="-122"/>
                <a:cs typeface="+mn-ea"/>
              </a:rPr>
              <a:t>发电机工作原理</a:t>
            </a:r>
            <a:endParaRPr kumimoji="0" lang="zh-CN" altLang="en-US" sz="20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26" name="文本框 10241"/>
          <p:cNvSpPr txBox="1">
            <a:spLocks noChangeArrowheads="1"/>
          </p:cNvSpPr>
          <p:nvPr/>
        </p:nvSpPr>
        <p:spPr bwMode="auto">
          <a:xfrm>
            <a:off x="1555280" y="842069"/>
            <a:ext cx="2214880" cy="5530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交流发电机的原理</a:t>
            </a:r>
          </a:p>
        </p:txBody>
      </p:sp>
      <p:pic>
        <p:nvPicPr>
          <p:cNvPr id="27" name="图片 10242" descr="C"/>
          <p:cNvPicPr/>
          <p:nvPr/>
        </p:nvPicPr>
        <p:blipFill>
          <a:blip r:embed="rId3"/>
          <a:stretch>
            <a:fillRect/>
          </a:stretch>
        </p:blipFill>
        <p:spPr>
          <a:xfrm>
            <a:off x="2201686" y="1526458"/>
            <a:ext cx="3444287" cy="292764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2000" dir="5400000" sy="-100000" algn="bl" rotWithShape="0"/>
          </a:effectLst>
        </p:spPr>
      </p:pic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6119942" y="1166625"/>
            <a:ext cx="644525" cy="3647440"/>
          </a:xfrm>
          <a:prstGeom prst="rect">
            <a:avLst/>
          </a:prstGeom>
          <a:noFill/>
          <a:ln>
            <a:noFill/>
          </a:ln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不切割磁感线，不产生感应电流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pic>
        <p:nvPicPr>
          <p:cNvPr id="18" name="图片 11265" descr="A"/>
          <p:cNvPicPr/>
          <p:nvPr/>
        </p:nvPicPr>
        <p:blipFill>
          <a:blip r:embed="rId3"/>
          <a:stretch>
            <a:fillRect/>
          </a:stretch>
        </p:blipFill>
        <p:spPr>
          <a:xfrm>
            <a:off x="2470985" y="1165120"/>
            <a:ext cx="3447850" cy="308560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25000" dir="5400000" sy="-100000" algn="bl" rotWithShape="0"/>
          </a:effectLst>
        </p:spPr>
      </p:pic>
      <p:sp>
        <p:nvSpPr>
          <p:cNvPr id="19" name="文本框 2"/>
          <p:cNvSpPr txBox="1"/>
          <p:nvPr/>
        </p:nvSpPr>
        <p:spPr>
          <a:xfrm>
            <a:off x="6011863" y="1462041"/>
            <a:ext cx="644525" cy="3139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切割磁感线，产生感应电流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pic>
        <p:nvPicPr>
          <p:cNvPr id="18" name="图片 12289" descr="C"/>
          <p:cNvPicPr/>
          <p:nvPr/>
        </p:nvPicPr>
        <p:blipFill>
          <a:blip r:embed="rId3"/>
          <a:stretch>
            <a:fillRect/>
          </a:stretch>
        </p:blipFill>
        <p:spPr>
          <a:xfrm>
            <a:off x="2417539" y="1058228"/>
            <a:ext cx="3498921" cy="312242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21000" dir="5400000" sy="-100000" algn="bl" rotWithShape="0"/>
          </a:effectLst>
        </p:spPr>
      </p:pic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6011863" y="1058228"/>
            <a:ext cx="644525" cy="3647440"/>
          </a:xfrm>
          <a:prstGeom prst="rect">
            <a:avLst/>
          </a:prstGeom>
          <a:noFill/>
          <a:ln>
            <a:noFill/>
          </a:ln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不切割磁感线，不产生感应电流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pic>
        <p:nvPicPr>
          <p:cNvPr id="18" name="图片 13313" descr="E"/>
          <p:cNvPicPr/>
          <p:nvPr/>
        </p:nvPicPr>
        <p:blipFill>
          <a:blip r:embed="rId3"/>
          <a:stretch>
            <a:fillRect/>
          </a:stretch>
        </p:blipFill>
        <p:spPr>
          <a:xfrm>
            <a:off x="2470985" y="1190061"/>
            <a:ext cx="3498921" cy="313073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5000" dir="5400000" sy="-100000" algn="bl" rotWithShape="0"/>
          </a:effectLst>
        </p:spPr>
      </p:pic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6065308" y="1361087"/>
            <a:ext cx="644525" cy="3139440"/>
          </a:xfrm>
          <a:prstGeom prst="rect">
            <a:avLst/>
          </a:prstGeom>
          <a:noFill/>
          <a:ln>
            <a:noFill/>
          </a:ln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切割磁感线，产生感应电流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/>
          <p:nvPr/>
        </p:nvSpPr>
        <p:spPr>
          <a:xfrm>
            <a:off x="3916669" y="864917"/>
            <a:ext cx="140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5123" name="文本框 99"/>
          <p:cNvSpPr txBox="1"/>
          <p:nvPr/>
        </p:nvSpPr>
        <p:spPr>
          <a:xfrm>
            <a:off x="1270635" y="1666240"/>
            <a:ext cx="70173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微软雅黑" panose="020B0503020204020204" charset="-122"/>
              </a:rPr>
              <a:t>1.通过实验知道导体在磁场中产生感应电流的条件；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微软雅黑" panose="020B0503020204020204" charset="-122"/>
              </a:rPr>
              <a:t>2.知道电磁感应现象及在生活中的应用；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微软雅黑" panose="020B0503020204020204" charset="-122"/>
              </a:rPr>
              <a:t>3.了解感应电流方向的影响因素；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微软雅黑" panose="020B0503020204020204" charset="-122"/>
              </a:rPr>
              <a:t>4.知道发电机的原理。</a:t>
            </a:r>
          </a:p>
        </p:txBody>
      </p:sp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pic>
        <p:nvPicPr>
          <p:cNvPr id="33802" name="图片 14337" descr="C"/>
          <p:cNvPicPr/>
          <p:nvPr/>
        </p:nvPicPr>
        <p:blipFill>
          <a:blip r:embed="rId3"/>
          <a:stretch>
            <a:fillRect/>
          </a:stretch>
        </p:blipFill>
        <p:spPr>
          <a:xfrm>
            <a:off x="1843888" y="864635"/>
            <a:ext cx="2224534" cy="17945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图片 14338" descr="A"/>
          <p:cNvPicPr/>
          <p:nvPr/>
        </p:nvPicPr>
        <p:blipFill>
          <a:blip r:embed="rId4"/>
          <a:stretch>
            <a:fillRect/>
          </a:stretch>
        </p:blipFill>
        <p:spPr>
          <a:xfrm>
            <a:off x="4498364" y="861072"/>
            <a:ext cx="2224535" cy="17791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4" name="图片 14339" descr="C"/>
          <p:cNvPicPr/>
          <p:nvPr/>
        </p:nvPicPr>
        <p:blipFill>
          <a:blip r:embed="rId3"/>
          <a:stretch>
            <a:fillRect/>
          </a:stretch>
        </p:blipFill>
        <p:spPr>
          <a:xfrm>
            <a:off x="4498364" y="2856383"/>
            <a:ext cx="2224535" cy="1780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5" name="图片 14340" descr="E"/>
          <p:cNvPicPr/>
          <p:nvPr/>
        </p:nvPicPr>
        <p:blipFill>
          <a:blip r:embed="rId5"/>
          <a:stretch>
            <a:fillRect/>
          </a:stretch>
        </p:blipFill>
        <p:spPr>
          <a:xfrm>
            <a:off x="1843888" y="2856383"/>
            <a:ext cx="2224534" cy="17791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6" name="直接连接符 14342"/>
          <p:cNvSpPr/>
          <p:nvPr/>
        </p:nvSpPr>
        <p:spPr>
          <a:xfrm flipH="1" flipV="1">
            <a:off x="2666953" y="2641412"/>
            <a:ext cx="0" cy="19596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07" name="直接连接符 14343"/>
          <p:cNvSpPr/>
          <p:nvPr/>
        </p:nvSpPr>
        <p:spPr>
          <a:xfrm flipH="1" flipV="1">
            <a:off x="4133745" y="3773276"/>
            <a:ext cx="311174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08" name="直接连接符 14344"/>
          <p:cNvSpPr/>
          <p:nvPr/>
        </p:nvSpPr>
        <p:spPr>
          <a:xfrm flipH="1">
            <a:off x="5307178" y="2641412"/>
            <a:ext cx="0" cy="19478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09" name="文本框 14345"/>
          <p:cNvSpPr txBox="1"/>
          <p:nvPr/>
        </p:nvSpPr>
        <p:spPr>
          <a:xfrm>
            <a:off x="3820196" y="2147335"/>
            <a:ext cx="235162" cy="437515"/>
          </a:xfrm>
          <a:prstGeom prst="rect">
            <a:avLst/>
          </a:prstGeom>
          <a:solidFill>
            <a:srgbClr val="00008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33810" name="文本框 14346"/>
          <p:cNvSpPr txBox="1"/>
          <p:nvPr/>
        </p:nvSpPr>
        <p:spPr>
          <a:xfrm>
            <a:off x="3821383" y="4143834"/>
            <a:ext cx="236350" cy="43751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</a:p>
        </p:txBody>
      </p:sp>
      <p:sp>
        <p:nvSpPr>
          <p:cNvPr id="33811" name="文本框 14347"/>
          <p:cNvSpPr txBox="1"/>
          <p:nvPr/>
        </p:nvSpPr>
        <p:spPr>
          <a:xfrm>
            <a:off x="6474672" y="2147335"/>
            <a:ext cx="235162" cy="43751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33812" name="文本框 14348"/>
          <p:cNvSpPr txBox="1"/>
          <p:nvPr/>
        </p:nvSpPr>
        <p:spPr>
          <a:xfrm>
            <a:off x="6421226" y="4089200"/>
            <a:ext cx="235162" cy="43751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33" name="文本框 14349"/>
          <p:cNvSpPr txBox="1">
            <a:spLocks noChangeArrowheads="1"/>
          </p:cNvSpPr>
          <p:nvPr/>
        </p:nvSpPr>
        <p:spPr bwMode="auto">
          <a:xfrm>
            <a:off x="6891432" y="1691099"/>
            <a:ext cx="644525" cy="2315986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交流电的产生</a:t>
            </a:r>
          </a:p>
        </p:txBody>
      </p:sp>
      <p:sp>
        <p:nvSpPr>
          <p:cNvPr id="33814" name="直接连接符 14343"/>
          <p:cNvSpPr/>
          <p:nvPr/>
        </p:nvSpPr>
        <p:spPr>
          <a:xfrm flipV="1">
            <a:off x="4133745" y="1691264"/>
            <a:ext cx="311174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发电机</a:t>
            </a: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2066290" y="954405"/>
            <a:ext cx="6405245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交流发电机发出的电流大小和方向是不断变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化的叫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交流电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6" name="文本框 3"/>
          <p:cNvSpPr txBox="1"/>
          <p:nvPr/>
        </p:nvSpPr>
        <p:spPr>
          <a:xfrm>
            <a:off x="1115060" y="2334260"/>
            <a:ext cx="7109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我国生产的交流电，频率为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50HZ(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即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1s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内线圈转动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圈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，周期为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0.02s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；电流方向改变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100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次。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14955" y="1063931"/>
            <a:ext cx="792480" cy="645160"/>
          </a:xfrm>
          <a:prstGeom prst="rect">
            <a:avLst/>
          </a:prstGeom>
          <a:solidFill>
            <a:srgbClr val="007E27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sz="1000" dirty="0" smtClean="0">
                <a:solidFill>
                  <a:srgbClr val="FFFFFF"/>
                </a:solidFill>
              </a:rPr>
              <a:t>4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13323" name="矩形 5"/>
          <p:cNvSpPr/>
          <p:nvPr/>
        </p:nvSpPr>
        <p:spPr>
          <a:xfrm>
            <a:off x="564515" y="801688"/>
            <a:ext cx="11353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TextBox 19"/>
          <p:cNvSpPr txBox="1"/>
          <p:nvPr/>
        </p:nvSpPr>
        <p:spPr>
          <a:xfrm>
            <a:off x="1568450" y="801688"/>
            <a:ext cx="676910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如图，是探究</a:t>
            </a: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什么情况下磁可以生电</a:t>
            </a: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的实验装置，下列情况可以产生电流的是</a:t>
            </a: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0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0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．导体棒不动，让磁体上下移动</a:t>
            </a: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．磁体不动，让导体棒沿</a:t>
            </a:r>
            <a:r>
              <a:rPr kumimoji="0" lang="en-US" altLang="zh-CN" sz="2000" i="1" kern="1200" cap="none" spc="0" normalizeH="0" baseline="0" noProof="0" dirty="0" err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ab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方向前后运动</a:t>
            </a: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．磁体不动，让导体棒绕</a:t>
            </a:r>
            <a:r>
              <a:rPr kumimoji="0" lang="en-US" altLang="zh-CN" sz="2000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端在水平面内转动</a:t>
            </a:r>
          </a:p>
          <a:p>
            <a:pPr marL="1167130" marR="0" indent="-116713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．让导体棒和磁体以相同速度一起向左移动</a:t>
            </a:r>
            <a:endParaRPr kumimoji="0" lang="zh-CN" altLang="zh-CN" sz="2000" kern="1200" cap="none" spc="0" normalizeH="0" baseline="0" noProof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6388" y="1279525"/>
            <a:ext cx="3524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13327" name="Picture 2" descr="L30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7363" y="1469390"/>
            <a:ext cx="2628900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sz="1000" dirty="0" smtClean="0">
                <a:solidFill>
                  <a:srgbClr val="FFFFFF"/>
                </a:solidFill>
              </a:rPr>
              <a:t>4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549275" y="776288"/>
            <a:ext cx="7848600" cy="3322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167130" indent="-1167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167130" marR="0" lvl="0" indent="-116713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下列关于电话的说法中，正确的是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     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kumimoji="0" lang="zh-CN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1612900" marR="0" lvl="0" indent="-16129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A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．甲的听筒和甲的话筒、乙的听筒和乙的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话筒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分别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串联在两个电路中</a:t>
            </a:r>
          </a:p>
          <a:p>
            <a:pPr marL="1612900" marR="0" lvl="0" indent="-16129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B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．甲的听筒和乙的话筒串联在一个电路中，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乙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听筒和甲的话筒串联在另一个电路中</a:t>
            </a:r>
          </a:p>
          <a:p>
            <a:pPr marL="1608455" marR="0" lvl="0" indent="-160845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C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．话筒将机械能转化为电能，听筒将电能转化为机械能</a:t>
            </a:r>
          </a:p>
          <a:p>
            <a:pPr marL="1612900" marR="0" lvl="0" indent="-16129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D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．话筒将电能转化为机械能，听筒将机械能转化为电能</a:t>
            </a:r>
          </a:p>
        </p:txBody>
      </p:sp>
      <p:sp>
        <p:nvSpPr>
          <p:cNvPr id="24" name="矩形 23"/>
          <p:cNvSpPr/>
          <p:nvPr/>
        </p:nvSpPr>
        <p:spPr>
          <a:xfrm>
            <a:off x="5500688" y="776288"/>
            <a:ext cx="77597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sz="1000" dirty="0" smtClean="0">
                <a:solidFill>
                  <a:srgbClr val="FFFFFF"/>
                </a:solidFill>
              </a:rPr>
              <a:t>4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454025" y="755650"/>
            <a:ext cx="7993063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167130" indent="-1167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【例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如图所示的是直流发电机的工作原理图，关于直流发电机，下列说法中正确的是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．直流发电机线圈内产生的是交流电，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供给外部电路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的是直流电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B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．直流发电机线圈内产生的是直流电，供给外部电路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的也是直流电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．它是利用通电线圈在磁场中受到力的作用而转动的原理工作的</a:t>
            </a:r>
          </a:p>
          <a:p>
            <a:pPr marL="0" marR="0" lvl="0" indent="0" algn="l" defTabSz="457200" rtl="0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．图中的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E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F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称为换向器，它的作用是改变线</a:t>
            </a: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圈中的电流方向</a:t>
            </a:r>
            <a:endParaRPr kumimoji="0" lang="zh-CN" altLang="zh-CN" sz="200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24150" y="1290638"/>
            <a:ext cx="36639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5853" name="Picture 4" descr="E2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6713" y="1844040"/>
            <a:ext cx="1571625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260475"/>
            <a:ext cx="4791075" cy="33909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extBox 18"/>
          <p:cNvSpPr txBox="1"/>
          <p:nvPr/>
        </p:nvSpPr>
        <p:spPr>
          <a:xfrm>
            <a:off x="917575" y="1323975"/>
            <a:ext cx="731837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电磁感应：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定义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：闭合电路的一部分导体在磁场中做切割磁感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线运动时，导体中就会产生电流的现象。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磁生电的条件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电路是闭合的；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②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一部分导体在磁场中做切割磁感线运动。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感应电流方向的影响因素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：导体切割磁感线运动的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方向和磁场方向。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extBox 18"/>
          <p:cNvSpPr txBox="1"/>
          <p:nvPr/>
        </p:nvSpPr>
        <p:spPr>
          <a:xfrm>
            <a:off x="917575" y="1371600"/>
            <a:ext cx="731837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(4)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感应电流大小的影响因素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：导体切割磁感线运动的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速度、磁场的强弱、切割磁感线运动的导体的有效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长度和线圈的匝数。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发电机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原理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：电磁感应。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结构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：定子和转子。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能的转化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：机械能转化为电能。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179" name="AutoShape 2"/>
          <p:cNvSpPr/>
          <p:nvPr/>
        </p:nvSpPr>
        <p:spPr>
          <a:xfrm flipH="1">
            <a:off x="1430655" y="1117600"/>
            <a:ext cx="259588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049338" y="931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7183" name="文本框 28"/>
          <p:cNvSpPr txBox="1"/>
          <p:nvPr/>
        </p:nvSpPr>
        <p:spPr>
          <a:xfrm>
            <a:off x="1924050" y="997903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微软雅黑" panose="020B0503020204020204" charset="-122"/>
              </a:rPr>
              <a:t>电磁感应现象</a:t>
            </a:r>
          </a:p>
        </p:txBody>
      </p:sp>
      <p:sp>
        <p:nvSpPr>
          <p:cNvPr id="7176" name="矩形 1"/>
          <p:cNvSpPr/>
          <p:nvPr/>
        </p:nvSpPr>
        <p:spPr>
          <a:xfrm>
            <a:off x="474663" y="2016125"/>
            <a:ext cx="5327650" cy="2111880"/>
          </a:xfrm>
          <a:prstGeom prst="snip1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41275">
            <a:solidFill>
              <a:srgbClr val="FFFFFF"/>
            </a:solidFill>
          </a:ln>
          <a:effectLst>
            <a:outerShdw blurRad="50800" dist="38100" dir="2700000" algn="tl" rotWithShape="0">
              <a:schemeClr val="bg2">
                <a:lumMod val="40000"/>
                <a:lumOff val="60000"/>
                <a:alpha val="40000"/>
              </a:scheme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　　 法拉第（</a:t>
            </a:r>
            <a:r>
              <a:rPr kumimoji="0" lang="en-US" altLang="x-none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Michael Faraday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x-none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1791—1867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），英国物理学家、化学家。</a:t>
            </a:r>
            <a:endParaRPr kumimoji="0" lang="en-US" altLang="x-none" sz="200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　　 在</a:t>
            </a:r>
            <a:r>
              <a:rPr kumimoji="0" lang="en-US" altLang="x-none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1821—1831</a:t>
            </a:r>
            <a:r>
              <a:rPr kumimoji="0" lang="zh-CN" altLang="en-US" sz="20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年间，法拉第进行了多次实验，发现了电磁感应现象。</a:t>
            </a:r>
          </a:p>
        </p:txBody>
      </p:sp>
      <p:pic>
        <p:nvPicPr>
          <p:cNvPr id="7177" name="Picture 2" descr="http://pec.jstu.edu.cn/physics/physicist/Faraday/Farad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1144270"/>
            <a:ext cx="1965960" cy="298386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schemeClr val="bg2">
                <a:lumMod val="40000"/>
                <a:lumOff val="60000"/>
                <a:alpha val="40000"/>
              </a:schemeClr>
            </a:outerShdw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971550" y="792163"/>
            <a:ext cx="7200900" cy="10147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实验探究：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导体在磁场中产生电流的条件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实验器材：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蹄形导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体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、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磁铁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、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灵敏电流计</a:t>
            </a: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、</a:t>
            </a: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开关</a:t>
            </a:r>
            <a:endParaRPr kumimoji="0" lang="zh-CN" altLang="zh-CN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微软雅黑" panose="020B0503020204020204" charset="-122"/>
              <a:cs typeface="+mn-cs"/>
            </a:endParaRPr>
          </a:p>
        </p:txBody>
      </p:sp>
      <p:pic>
        <p:nvPicPr>
          <p:cNvPr id="2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2905" y="2043430"/>
            <a:ext cx="309753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3"/>
          <p:cNvSpPr/>
          <p:nvPr/>
        </p:nvSpPr>
        <p:spPr>
          <a:xfrm>
            <a:off x="984250" y="1862138"/>
            <a:ext cx="145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实验电路：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8200" y="893763"/>
            <a:ext cx="72167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实验过程：</a:t>
            </a:r>
            <a:r>
              <a:rPr lang="zh-CN" altLang="zh-CN" sz="1800" dirty="0">
                <a:latin typeface="Arial" panose="020B0604020202020204" pitchFamily="34" charset="0"/>
                <a:ea typeface="微软雅黑" panose="020B0503020204020204" charset="-122"/>
              </a:rPr>
              <a:t>如图所示，把导线的两端分别连接在灵敏电流表的两个接线柱上，组成一个闭合电路。使导线在磁场中静止或向各个方向运动，进行各种尝试，找到能使电路中产生电流的操作，并将实验现象记录在下面的表格中。</a:t>
            </a:r>
          </a:p>
        </p:txBody>
      </p:sp>
      <p:sp>
        <p:nvSpPr>
          <p:cNvPr id="21" name="TextBox 2"/>
          <p:cNvSpPr txBox="1"/>
          <p:nvPr/>
        </p:nvSpPr>
        <p:spPr>
          <a:xfrm>
            <a:off x="838200" y="2571750"/>
            <a:ext cx="191452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实验现象：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987550" y="2773998"/>
          <a:ext cx="5740401" cy="2127766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231901"/>
                <a:gridCol w="3162300"/>
                <a:gridCol w="1346200"/>
              </a:tblGrid>
              <a:tr h="419735">
                <a:tc>
                  <a:txBody>
                    <a:bodyPr/>
                    <a:lstStyle/>
                    <a:p>
                      <a:pPr algn="ctr"/>
                      <a:endParaRPr lang="zh-CN" altLang="en-US" sz="1800" b="1" i="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导体在磁场中运动情况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感应电流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625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电路闭合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静止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沿着磁感线运动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与磁感线垂直或斜向运动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有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2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电路断开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与磁感线垂直或斜向运动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</a:t>
                      </a:r>
                    </a:p>
                  </a:txBody>
                  <a:tcPr marL="91446" marR="91446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49425" y="998538"/>
            <a:ext cx="62420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闭合电路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的一部分导体在磁场中做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切割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磁感线运动时，导体中就产生电流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这种现象叫做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电磁感应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，产生的电流叫做</a:t>
            </a:r>
            <a:r>
              <a:rPr lang="zh-CN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感应电流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产生感应电流的条件：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闭合电路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部分导体做切割磁感线运动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20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2625" y="1147763"/>
            <a:ext cx="690880" cy="553085"/>
          </a:xfrm>
          <a:prstGeom prst="rect">
            <a:avLst/>
          </a:prstGeom>
          <a:solidFill>
            <a:srgbClr val="00B0F0"/>
          </a:solidFill>
          <a:ln w="28575" cmpd="dbl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  <p:pic>
        <p:nvPicPr>
          <p:cNvPr id="19460" name="Picture 6" descr="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2300" y="2222500"/>
            <a:ext cx="2382520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cxnSp>
        <p:nvCxnSpPr>
          <p:cNvPr id="29" name="直接连接符 12"/>
          <p:cNvCxnSpPr/>
          <p:nvPr/>
        </p:nvCxnSpPr>
        <p:spPr>
          <a:xfrm>
            <a:off x="-74612" y="5196523"/>
            <a:ext cx="904875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15975" y="5663248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23925" y="730885"/>
            <a:ext cx="72009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探究：感应电流的方向与哪些因素有关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29360" y="3820160"/>
            <a:ext cx="66859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 eaLnBrk="0" hangingPunct="0">
              <a:lnSpc>
                <a:spcPct val="150000"/>
              </a:lnSpc>
              <a:tabLst>
                <a:tab pos="82550" algn="l"/>
                <a:tab pos="273050" algn="l"/>
                <a:tab pos="535305" algn="l"/>
                <a:tab pos="986155" algn="l"/>
                <a:tab pos="2244725" algn="l"/>
                <a:tab pos="2778125" algn="l"/>
              </a:tabLst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当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磁感线方向不变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时，感应电流的方向与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导体运动方向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有关，导体运动方向改变，感应电流方向也要发生改变。</a:t>
            </a:r>
          </a:p>
        </p:txBody>
      </p:sp>
      <p:pic>
        <p:nvPicPr>
          <p:cNvPr id="20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4148" y="1192848"/>
            <a:ext cx="6135687" cy="2744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cxnSp>
        <p:nvCxnSpPr>
          <p:cNvPr id="30" name="直接连接符 19"/>
          <p:cNvCxnSpPr/>
          <p:nvPr/>
        </p:nvCxnSpPr>
        <p:spPr>
          <a:xfrm>
            <a:off x="908050" y="5665788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6533" y="885825"/>
            <a:ext cx="6442075" cy="2649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1333500" y="3598863"/>
            <a:ext cx="65754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当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导体运动方向不变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时，感应电流的方向与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磁场方向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charset="-122"/>
              </a:rPr>
              <a:t>有关，磁场方向改变，感应电流方向也要发生改变。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4495"/>
            <a:ext cx="1692910" cy="305435"/>
          </a:xfrm>
        </p:spPr>
        <p:txBody>
          <a:bodyPr/>
          <a:lstStyle/>
          <a:p>
            <a:r>
              <a:rPr lang="zh-CN" altLang="en-US"/>
              <a:t>电磁感应现象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26833" y="1602105"/>
            <a:ext cx="634206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1950" marR="0" indent="-36195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导体中感应电流的方向跟</a:t>
            </a: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导体运动方向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磁</a:t>
            </a: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73050" marR="0" indent="-27305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场方向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有关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361950" marR="0" indent="-36195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在电磁感应现象中，</a:t>
            </a: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机械能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转化为</a:t>
            </a:r>
            <a:r>
              <a:rPr kumimoji="0" lang="zh-CN" altLang="zh-CN" sz="24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电能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zh-CN" sz="24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theme/theme1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876</Words>
  <Application>Microsoft Office PowerPoint</Application>
  <PresentationFormat>自定义</PresentationFormat>
  <Paragraphs>151</Paragraphs>
  <Slides>27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1_Default</vt:lpstr>
      <vt:lpstr>PowerPoint 演示文稿</vt:lpstr>
      <vt:lpstr>PowerPoint 演示文稿</vt:lpstr>
      <vt:lpstr>PowerPoint 演示文稿</vt:lpstr>
      <vt:lpstr>电磁感应现象</vt:lpstr>
      <vt:lpstr>电磁感应现象</vt:lpstr>
      <vt:lpstr>电磁感应现象</vt:lpstr>
      <vt:lpstr>电磁感应现象</vt:lpstr>
      <vt:lpstr>电磁感应现象</vt:lpstr>
      <vt:lpstr>电磁感应现象</vt:lpstr>
      <vt:lpstr>动圈式话筒</vt:lpstr>
      <vt:lpstr>动圈式话筒</vt:lpstr>
      <vt:lpstr>发电机</vt:lpstr>
      <vt:lpstr>发电机</vt:lpstr>
      <vt:lpstr>发电机</vt:lpstr>
      <vt:lpstr>发电机</vt:lpstr>
      <vt:lpstr>发电机</vt:lpstr>
      <vt:lpstr>发电机</vt:lpstr>
      <vt:lpstr>发电机</vt:lpstr>
      <vt:lpstr>发电机</vt:lpstr>
      <vt:lpstr>发电机</vt:lpstr>
      <vt:lpstr>发电机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47</cp:revision>
  <dcterms:created xsi:type="dcterms:W3CDTF">2019-04-02T02:49:00Z</dcterms:created>
  <dcterms:modified xsi:type="dcterms:W3CDTF">2020-01-12T15:25:48Z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